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9" r:id="rId10"/>
    <p:sldId id="264" r:id="rId11"/>
    <p:sldId id="265" r:id="rId12"/>
    <p:sldId id="266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DA411-046D-4CFA-89E5-597A4F520D27}" type="datetimeFigureOut">
              <a:rPr lang="en-US" smtClean="0"/>
              <a:pPr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B861-62D9-4291-960F-D9A430D8E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DA411-046D-4CFA-89E5-597A4F520D27}" type="datetimeFigureOut">
              <a:rPr lang="en-US" smtClean="0"/>
              <a:pPr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B861-62D9-4291-960F-D9A430D8E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DA411-046D-4CFA-89E5-597A4F520D27}" type="datetimeFigureOut">
              <a:rPr lang="en-US" smtClean="0"/>
              <a:pPr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B861-62D9-4291-960F-D9A430D8E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DA411-046D-4CFA-89E5-597A4F520D27}" type="datetimeFigureOut">
              <a:rPr lang="en-US" smtClean="0"/>
              <a:pPr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B861-62D9-4291-960F-D9A430D8E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DA411-046D-4CFA-89E5-597A4F520D27}" type="datetimeFigureOut">
              <a:rPr lang="en-US" smtClean="0"/>
              <a:pPr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B861-62D9-4291-960F-D9A430D8E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DA411-046D-4CFA-89E5-597A4F520D27}" type="datetimeFigureOut">
              <a:rPr lang="en-US" smtClean="0"/>
              <a:pPr/>
              <a:t>12/10/2013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B861-62D9-4291-960F-D9A430D8E7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DA411-046D-4CFA-89E5-597A4F520D27}" type="datetimeFigureOut">
              <a:rPr lang="en-US" smtClean="0"/>
              <a:pPr/>
              <a:t>12/10/2013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B861-62D9-4291-960F-D9A430D8E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DA411-046D-4CFA-89E5-597A4F520D27}" type="datetimeFigureOut">
              <a:rPr lang="en-US" smtClean="0"/>
              <a:pPr/>
              <a:t>12/10/2013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B861-62D9-4291-960F-D9A430D8E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DA411-046D-4CFA-89E5-597A4F520D27}" type="datetimeFigureOut">
              <a:rPr lang="en-US" smtClean="0"/>
              <a:pPr/>
              <a:t>12/10/2013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B861-62D9-4291-960F-D9A430D8E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DA411-046D-4CFA-89E5-597A4F520D27}" type="datetimeFigureOut">
              <a:rPr lang="en-US" smtClean="0"/>
              <a:pPr/>
              <a:t>12/10/2013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F8EB861-62D9-4291-960F-D9A430D8E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DA411-046D-4CFA-89E5-597A4F520D27}" type="datetimeFigureOut">
              <a:rPr lang="en-US" smtClean="0"/>
              <a:pPr/>
              <a:t>12/10/2013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B861-62D9-4291-960F-D9A430D8E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7B7DA411-046D-4CFA-89E5-597A4F520D27}" type="datetimeFigureOut">
              <a:rPr lang="en-US" smtClean="0"/>
              <a:pPr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F8EB861-62D9-4291-960F-D9A430D8E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_QqT38QRA84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800" dirty="0" smtClean="0">
                <a:solidFill>
                  <a:srgbClr val="000099"/>
                </a:solidFill>
                <a:latin typeface="Arial Black" pitchFamily="34" charset="0"/>
              </a:rPr>
              <a:t>Benefits &amp;</a:t>
            </a:r>
            <a:br>
              <a:rPr lang="en-US" sz="5800" dirty="0" smtClean="0">
                <a:solidFill>
                  <a:srgbClr val="000099"/>
                </a:solidFill>
                <a:latin typeface="Arial Black" pitchFamily="34" charset="0"/>
              </a:rPr>
            </a:br>
            <a:r>
              <a:rPr lang="en-US" sz="5800" dirty="0" smtClean="0">
                <a:solidFill>
                  <a:srgbClr val="000099"/>
                </a:solidFill>
                <a:latin typeface="Arial Black" pitchFamily="34" charset="0"/>
              </a:rPr>
              <a:t>Incentives</a:t>
            </a:r>
            <a:endParaRPr lang="en-US" sz="5800" dirty="0">
              <a:solidFill>
                <a:srgbClr val="000099"/>
              </a:solidFill>
              <a:latin typeface="Arial Black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548952" y="2456086"/>
            <a:ext cx="6511131" cy="1116700"/>
          </a:xfrm>
        </p:spPr>
        <p:txBody>
          <a:bodyPr/>
          <a:lstStyle/>
          <a:p>
            <a:endParaRPr lang="en-US" b="1" dirty="0">
              <a:latin typeface="+mj-lt"/>
            </a:endParaRPr>
          </a:p>
          <a:p>
            <a:r>
              <a:rPr lang="en-US" b="1" cap="none" dirty="0" smtClean="0">
                <a:latin typeface="Arial Black" panose="020B0A04020102020204" pitchFamily="34" charset="0"/>
              </a:rPr>
              <a:t>Introduction to Business &amp; Technology</a:t>
            </a:r>
          </a:p>
          <a:p>
            <a:r>
              <a:rPr lang="en-US" b="1" cap="none" dirty="0" smtClean="0">
                <a:latin typeface="Arial Black" panose="020B0A04020102020204" pitchFamily="34" charset="0"/>
              </a:rPr>
              <a:t>EZ Davis, Instructor</a:t>
            </a:r>
            <a:endParaRPr lang="en-US" b="1" cap="none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804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 txBox="1">
            <a:spLocks/>
          </p:cNvSpPr>
          <p:nvPr/>
        </p:nvSpPr>
        <p:spPr>
          <a:xfrm>
            <a:off x="762000" y="778164"/>
            <a:ext cx="3581400" cy="5105400"/>
          </a:xfrm>
          <a:prstGeom prst="rect">
            <a:avLst/>
          </a:prstGeom>
          <a:solidFill>
            <a:srgbClr val="CCECFF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10000" dir="5400000" sy="-100000" algn="bl" rotWithShape="0"/>
            <a:softEdge rad="6350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800"/>
              </a:spcBef>
            </a:pPr>
            <a:r>
              <a:rPr lang="en-US" dirty="0">
                <a:solidFill>
                  <a:srgbClr val="002060"/>
                </a:solidFill>
                <a:latin typeface="Arial Black" pitchFamily="34" charset="0"/>
              </a:rPr>
              <a:t>Insurance</a:t>
            </a:r>
          </a:p>
          <a:p>
            <a:pPr marL="0" indent="0" algn="ctr"/>
            <a:endParaRPr lang="en-US" u="sng" dirty="0">
              <a:solidFill>
                <a:srgbClr val="002060"/>
              </a:solidFill>
              <a:latin typeface="+mj-lt"/>
            </a:endParaRPr>
          </a:p>
          <a:p>
            <a:pPr algn="ctr"/>
            <a:r>
              <a:rPr lang="en-US" sz="2000" dirty="0">
                <a:latin typeface="+mj-lt"/>
              </a:rPr>
              <a:t>Group Health Insurance</a:t>
            </a:r>
          </a:p>
          <a:p>
            <a:pPr algn="ctr"/>
            <a:r>
              <a:rPr lang="en-US" sz="2000" dirty="0">
                <a:latin typeface="+mj-lt"/>
              </a:rPr>
              <a:t>Group Life Insurance</a:t>
            </a: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724400" y="762000"/>
            <a:ext cx="3581400" cy="5105400"/>
          </a:xfrm>
          <a:prstGeom prst="rect">
            <a:avLst/>
          </a:prstGeom>
          <a:solidFill>
            <a:srgbClr val="CCECFF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10000" dir="5400000" sy="-100000" algn="bl" rotWithShape="0"/>
            <a:softEdge rad="6350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200"/>
              </a:spcBef>
            </a:pPr>
            <a:r>
              <a:rPr lang="en-US" dirty="0">
                <a:solidFill>
                  <a:srgbClr val="002060"/>
                </a:solidFill>
                <a:latin typeface="Arial Black" pitchFamily="34" charset="0"/>
              </a:rPr>
              <a:t>Bonuses</a:t>
            </a:r>
            <a:r>
              <a:rPr lang="en-US" dirty="0">
                <a:latin typeface="Arial Black" pitchFamily="34" charset="0"/>
              </a:rPr>
              <a:t> </a:t>
            </a:r>
            <a:r>
              <a:rPr lang="en-US" dirty="0">
                <a:solidFill>
                  <a:srgbClr val="002060"/>
                </a:solidFill>
                <a:latin typeface="Arial Black" pitchFamily="34" charset="0"/>
              </a:rPr>
              <a:t>and Stock Option</a:t>
            </a:r>
          </a:p>
          <a:p>
            <a:pPr marL="0" indent="0" algn="ctr"/>
            <a:endParaRPr lang="en-US" sz="2000" u="sng" dirty="0">
              <a:solidFill>
                <a:srgbClr val="002060"/>
              </a:solidFill>
            </a:endParaRPr>
          </a:p>
          <a:p>
            <a:r>
              <a:rPr lang="en-US" sz="2000" dirty="0"/>
              <a:t>B-Incentive pay based on quality of work done, years of service, or company sales or profits. </a:t>
            </a:r>
          </a:p>
          <a:p>
            <a:endParaRPr lang="en-US" sz="2000" dirty="0"/>
          </a:p>
          <a:p>
            <a:r>
              <a:rPr lang="en-US" sz="2000" dirty="0"/>
              <a:t>SO-Employees the right to buy a set number of shares of the company’s stock at a fixed price. </a:t>
            </a:r>
          </a:p>
        </p:txBody>
      </p:sp>
      <p:pic>
        <p:nvPicPr>
          <p:cNvPr id="3074" name="Picture 2" descr="C:\Users\vm14444\AppData\Local\Microsoft\Windows\Temporary Internet Files\Content.IE5\KOA4DO0H\MC90005687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733800"/>
            <a:ext cx="1817827" cy="1605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5832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 txBox="1">
            <a:spLocks/>
          </p:cNvSpPr>
          <p:nvPr/>
        </p:nvSpPr>
        <p:spPr>
          <a:xfrm>
            <a:off x="762000" y="778164"/>
            <a:ext cx="3581400" cy="5105400"/>
          </a:xfrm>
          <a:prstGeom prst="rect">
            <a:avLst/>
          </a:prstGeom>
          <a:solidFill>
            <a:srgbClr val="CCECFF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10000" dir="5400000" sy="-100000" algn="bl" rotWithShape="0"/>
            <a:softEdge rad="6350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00099"/>
                </a:solidFill>
                <a:latin typeface="Arial Black" pitchFamily="34" charset="0"/>
              </a:rPr>
              <a:t>Pension</a:t>
            </a:r>
            <a:r>
              <a:rPr lang="en-US" dirty="0">
                <a:solidFill>
                  <a:srgbClr val="002060"/>
                </a:solidFill>
                <a:latin typeface="Arial Black" pitchFamily="34" charset="0"/>
              </a:rPr>
              <a:t> </a:t>
            </a:r>
          </a:p>
          <a:p>
            <a:pPr algn="ctr"/>
            <a:endParaRPr lang="en-US" sz="2000" u="sng" dirty="0">
              <a:solidFill>
                <a:srgbClr val="002060"/>
              </a:solidFill>
              <a:latin typeface="+mj-lt"/>
            </a:endParaRPr>
          </a:p>
          <a:p>
            <a:pPr marL="0" algn="ctr"/>
            <a:r>
              <a:rPr lang="en-US" sz="2000" dirty="0">
                <a:latin typeface="+mj-lt"/>
              </a:rPr>
              <a:t>Funded by employer</a:t>
            </a:r>
          </a:p>
          <a:p>
            <a:pPr marL="0" algn="ctr"/>
            <a:endParaRPr lang="en-US" sz="2000" dirty="0">
              <a:latin typeface="+mj-lt"/>
            </a:endParaRPr>
          </a:p>
          <a:p>
            <a:pPr marL="0" algn="ctr"/>
            <a:r>
              <a:rPr lang="en-US" sz="2000" dirty="0">
                <a:latin typeface="+mj-lt"/>
              </a:rPr>
              <a:t>Vested-entitled to full retirement account after a certain amount of years</a:t>
            </a: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903927" y="838200"/>
            <a:ext cx="3581400" cy="5105400"/>
          </a:xfrm>
          <a:prstGeom prst="rect">
            <a:avLst/>
          </a:prstGeom>
          <a:solidFill>
            <a:srgbClr val="CCECFF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10000" dir="5400000" sy="-100000" algn="bl" rotWithShape="0"/>
            <a:softEdge rad="6350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00099"/>
                </a:solidFill>
                <a:latin typeface="Arial Black" pitchFamily="34" charset="0"/>
              </a:rPr>
              <a:t>Savings Plans</a:t>
            </a:r>
          </a:p>
          <a:p>
            <a:pPr algn="ctr"/>
            <a:endParaRPr lang="en-US" sz="2000" b="0" u="sng" dirty="0">
              <a:solidFill>
                <a:srgbClr val="002060"/>
              </a:solidFill>
            </a:endParaRPr>
          </a:p>
          <a:p>
            <a:pPr algn="ctr"/>
            <a:r>
              <a:rPr lang="en-US" sz="2000" dirty="0"/>
              <a:t>401K-private employers</a:t>
            </a:r>
          </a:p>
          <a:p>
            <a:pPr algn="ctr"/>
            <a:endParaRPr lang="en-US" sz="2000" dirty="0"/>
          </a:p>
          <a:p>
            <a:pPr algn="ctr">
              <a:spcBef>
                <a:spcPts val="0"/>
              </a:spcBef>
            </a:pPr>
            <a:r>
              <a:rPr lang="en-US" sz="2000" dirty="0" smtClean="0"/>
              <a:t>403b-government/</a:t>
            </a:r>
          </a:p>
          <a:p>
            <a:pPr algn="ctr">
              <a:spcBef>
                <a:spcPts val="0"/>
              </a:spcBef>
            </a:pPr>
            <a:r>
              <a:rPr lang="en-US" sz="2000" dirty="0" smtClean="0"/>
              <a:t>nonprofit  employers</a:t>
            </a:r>
            <a:endParaRPr lang="en-US" sz="2000" dirty="0"/>
          </a:p>
        </p:txBody>
      </p:sp>
      <p:pic>
        <p:nvPicPr>
          <p:cNvPr id="2050" name="Picture 2" descr="C:\Users\vm14444\AppData\Local\Microsoft\Windows\Temporary Internet Files\Content.IE5\KOA4DO0H\MC90005687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1" y="3657600"/>
            <a:ext cx="1915514" cy="206563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667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Program Files\Microsoft Office\MEDIA\CAGCAT10\j0297749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133600"/>
            <a:ext cx="2482332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4"/>
          <p:cNvSpPr txBox="1">
            <a:spLocks/>
          </p:cNvSpPr>
          <p:nvPr/>
        </p:nvSpPr>
        <p:spPr>
          <a:xfrm>
            <a:off x="762000" y="381000"/>
            <a:ext cx="3810000" cy="5257800"/>
          </a:xfrm>
          <a:prstGeom prst="rect">
            <a:avLst/>
          </a:prstGeom>
          <a:solidFill>
            <a:srgbClr val="CCECFF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10000" dir="5400000" sy="-100000" algn="bl" rotWithShape="0"/>
            <a:softEdge rad="6350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00099"/>
                </a:solidFill>
                <a:latin typeface="Arial Black" pitchFamily="34" charset="0"/>
              </a:rPr>
              <a:t>Travel Expenses</a:t>
            </a:r>
          </a:p>
          <a:p>
            <a:pPr algn="ctr"/>
            <a:endParaRPr lang="en-US" sz="2000" u="sng" dirty="0">
              <a:solidFill>
                <a:srgbClr val="002060"/>
              </a:solidFill>
            </a:endParaRPr>
          </a:p>
          <a:p>
            <a:pPr algn="ctr"/>
            <a:r>
              <a:rPr lang="en-US" sz="2000" dirty="0"/>
              <a:t>Provide a company car</a:t>
            </a:r>
          </a:p>
          <a:p>
            <a:pPr algn="ctr"/>
            <a:r>
              <a:rPr lang="en-US" sz="2000" dirty="0"/>
              <a:t>Mileage allowance</a:t>
            </a:r>
          </a:p>
          <a:p>
            <a:pPr algn="ctr"/>
            <a:r>
              <a:rPr lang="en-US" sz="2000" dirty="0"/>
              <a:t>Hotel</a:t>
            </a:r>
          </a:p>
          <a:p>
            <a:pPr algn="ctr"/>
            <a:r>
              <a:rPr lang="en-US" sz="2000" dirty="0"/>
              <a:t>Meals</a:t>
            </a:r>
          </a:p>
          <a:p>
            <a:pPr algn="ctr"/>
            <a:r>
              <a:rPr lang="en-US" sz="2000" dirty="0"/>
              <a:t>Company credit card</a:t>
            </a:r>
          </a:p>
        </p:txBody>
      </p:sp>
    </p:spTree>
    <p:extLst>
      <p:ext uri="{BB962C8B-B14F-4D97-AF65-F5344CB8AC3E}">
        <p14:creationId xmlns:p14="http://schemas.microsoft.com/office/powerpoint/2010/main" val="2782835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99"/>
                </a:solidFill>
                <a:latin typeface="Arial Black" pitchFamily="34" charset="0"/>
              </a:rPr>
              <a:t>Activity </a:t>
            </a:r>
            <a:endParaRPr lang="en-US" dirty="0">
              <a:solidFill>
                <a:srgbClr val="000099"/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Open </a:t>
            </a:r>
            <a:r>
              <a:rPr lang="en-US" dirty="0" err="1" smtClean="0"/>
              <a:t>Schoology</a:t>
            </a:r>
            <a:endParaRPr lang="en-US" dirty="0" smtClean="0"/>
          </a:p>
          <a:p>
            <a:r>
              <a:rPr lang="en-US" dirty="0" smtClean="0"/>
              <a:t>Complete the assignment Employee Benefits Brochure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205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99"/>
                </a:solidFill>
                <a:latin typeface="Arial Black" pitchFamily="34" charset="0"/>
              </a:rPr>
              <a:t>Bell Work</a:t>
            </a:r>
            <a:endParaRPr lang="en-US" b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Open your MS Word Chart and answer the following question. </a:t>
            </a:r>
          </a:p>
          <a:p>
            <a:endParaRPr lang="en-US" sz="2800" dirty="0" smtClean="0"/>
          </a:p>
          <a:p>
            <a:r>
              <a:rPr lang="en-US" sz="2800" dirty="0" smtClean="0"/>
              <a:t>What if walls could talk? Describe what they might say about your class.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52176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99"/>
                </a:solidFill>
                <a:latin typeface="Arial Black" pitchFamily="34" charset="0"/>
              </a:rPr>
              <a:t>Standard/EQ</a:t>
            </a:r>
            <a:endParaRPr lang="en-US" b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>
                <a:solidFill>
                  <a:srgbClr val="000099"/>
                </a:solidFill>
              </a:rPr>
              <a:t>BMA-IBT-11</a:t>
            </a:r>
            <a:r>
              <a:rPr lang="en-US" dirty="0" smtClean="0"/>
              <a:t> Examine basic human resources and the legal aspects of a business while incorporating the methods into business practices.</a:t>
            </a:r>
          </a:p>
          <a:p>
            <a:r>
              <a:rPr lang="en-US" dirty="0" smtClean="0">
                <a:solidFill>
                  <a:srgbClr val="000099"/>
                </a:solidFill>
              </a:rPr>
              <a:t>11.4-</a:t>
            </a:r>
            <a:r>
              <a:rPr lang="en-US" dirty="0" smtClean="0"/>
              <a:t> Create a plan for recruiting, hiring, and retaining a new employee and the associated costs. 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000099"/>
                </a:solidFill>
              </a:rPr>
              <a:t>Essential Question</a:t>
            </a:r>
            <a:r>
              <a:rPr lang="en-US" dirty="0" smtClean="0"/>
              <a:t>: </a:t>
            </a:r>
            <a:endParaRPr lang="en-US" dirty="0" smtClean="0"/>
          </a:p>
          <a:p>
            <a:pPr algn="ctr"/>
            <a:r>
              <a:rPr lang="en-US" sz="2400" i="1" dirty="0" smtClean="0"/>
              <a:t>What </a:t>
            </a:r>
            <a:r>
              <a:rPr lang="en-US" sz="2400" i="1" dirty="0" smtClean="0"/>
              <a:t>are employee benefits and why are the important for companies? </a:t>
            </a:r>
          </a:p>
          <a:p>
            <a:endParaRPr lang="en-US" i="1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80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291840" cy="4525963"/>
          </a:xfrm>
        </p:spPr>
        <p:txBody>
          <a:bodyPr/>
          <a:lstStyle/>
          <a:p>
            <a:r>
              <a:rPr lang="en-US" dirty="0" smtClean="0"/>
              <a:t>Incentive pay</a:t>
            </a:r>
          </a:p>
          <a:p>
            <a:r>
              <a:rPr lang="en-US" dirty="0" smtClean="0"/>
              <a:t>Employee services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291840" cy="4525963"/>
          </a:xfrm>
        </p:spPr>
        <p:txBody>
          <a:bodyPr/>
          <a:lstStyle/>
          <a:p>
            <a:r>
              <a:rPr lang="en-US" dirty="0" smtClean="0"/>
              <a:t>Vested</a:t>
            </a:r>
          </a:p>
          <a:p>
            <a:r>
              <a:rPr lang="en-US" dirty="0" smtClean="0"/>
              <a:t>Bonuses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99"/>
                </a:solidFill>
                <a:latin typeface="Arial Black" pitchFamily="34" charset="0"/>
              </a:rPr>
              <a:t>Vocabulary</a:t>
            </a:r>
            <a:endParaRPr lang="en-US" b="1" dirty="0">
              <a:solidFill>
                <a:srgbClr val="000099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39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Benefits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Content Placeholder 4"/>
          <p:cNvSpPr txBox="1">
            <a:spLocks/>
          </p:cNvSpPr>
          <p:nvPr/>
        </p:nvSpPr>
        <p:spPr>
          <a:xfrm>
            <a:off x="1600200" y="990600"/>
            <a:ext cx="5943600" cy="4800600"/>
          </a:xfrm>
          <a:prstGeom prst="rect">
            <a:avLst/>
          </a:prstGeom>
          <a:solidFill>
            <a:srgbClr val="CCECFF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10000" dir="5400000" sy="-100000" algn="bl" rotWithShape="0"/>
            <a:softEdge rad="6350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itchFamily="34" charset="0"/>
              </a:rPr>
              <a:t>11</a:t>
            </a:r>
          </a:p>
          <a:p>
            <a:pPr algn="ctr"/>
            <a:r>
              <a:rPr lang="en-US" sz="2800" dirty="0">
                <a:latin typeface="Arial Black" pitchFamily="34" charset="0"/>
              </a:rPr>
              <a:t>Forms of employee compensation </a:t>
            </a:r>
          </a:p>
          <a:p>
            <a:pPr algn="ctr"/>
            <a:r>
              <a:rPr lang="en-US" sz="2800" dirty="0">
                <a:latin typeface="Arial Black" pitchFamily="34" charset="0"/>
              </a:rPr>
              <a:t>in addition to pay.</a:t>
            </a:r>
          </a:p>
          <a:p>
            <a:pPr algn="ctr"/>
            <a:endParaRPr lang="en-US" sz="2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138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762000" y="685800"/>
            <a:ext cx="3581400" cy="5105400"/>
          </a:xfrm>
          <a:solidFill>
            <a:srgbClr val="CCECFF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10000" dir="5400000" sy="-100000" algn="bl" rotWithShape="0"/>
            <a:softEdge rad="63500"/>
          </a:effectLst>
        </p:spPr>
        <p:txBody>
          <a:bodyPr>
            <a:normAutofit/>
          </a:bodyPr>
          <a:lstStyle/>
          <a:p>
            <a:pPr marL="0" indent="0" algn="ctr">
              <a:spcBef>
                <a:spcPts val="1800"/>
              </a:spcBef>
              <a:buNone/>
            </a:pPr>
            <a:r>
              <a:rPr lang="en-US" b="1" dirty="0" smtClean="0">
                <a:solidFill>
                  <a:srgbClr val="000099"/>
                </a:solidFill>
                <a:latin typeface="Arial Black" pitchFamily="34" charset="0"/>
              </a:rPr>
              <a:t>Profit</a:t>
            </a:r>
            <a:r>
              <a:rPr lang="en-US" dirty="0" smtClean="0">
                <a:solidFill>
                  <a:srgbClr val="000099"/>
                </a:solidFill>
                <a:latin typeface="Arial Black" pitchFamily="34" charset="0"/>
              </a:rPr>
              <a:t> </a:t>
            </a:r>
            <a:r>
              <a:rPr lang="en-US" b="1" dirty="0" smtClean="0">
                <a:solidFill>
                  <a:srgbClr val="000099"/>
                </a:solidFill>
                <a:latin typeface="Arial Black" pitchFamily="34" charset="0"/>
              </a:rPr>
              <a:t>Sharing</a:t>
            </a:r>
          </a:p>
          <a:p>
            <a:pPr marL="0" indent="0" algn="ctr">
              <a:buNone/>
            </a:pPr>
            <a:endParaRPr lang="en-US" sz="900" b="1" u="sng" dirty="0" smtClean="0"/>
          </a:p>
          <a:p>
            <a:pPr marL="0" algn="ctr"/>
            <a:r>
              <a:rPr lang="en-US" sz="2000" dirty="0" smtClean="0">
                <a:latin typeface="Arial" pitchFamily="34" charset="0"/>
                <a:cs typeface="Arial" pitchFamily="34" charset="0"/>
              </a:rPr>
              <a:t>Plan that allows employees to receive a portion of the company’s profits at the end of the year.</a:t>
            </a:r>
          </a:p>
          <a:p>
            <a:pPr marL="0" lvl="1" indent="0" algn="ctr">
              <a:buNone/>
            </a:pPr>
            <a:endParaRPr lang="en-US" sz="2000" dirty="0" smtClean="0"/>
          </a:p>
          <a:p>
            <a:pPr marL="0" algn="ctr"/>
            <a:r>
              <a:rPr lang="en-US" sz="2600" dirty="0" smtClean="0">
                <a:solidFill>
                  <a:srgbClr val="000099"/>
                </a:solidFill>
                <a:latin typeface="Arial Black" pitchFamily="34" charset="0"/>
              </a:rPr>
              <a:t>Incentive Pay</a:t>
            </a:r>
          </a:p>
          <a:p>
            <a:pPr marL="0" algn="ctr"/>
            <a:r>
              <a:rPr lang="en-US" sz="2000" b="0" dirty="0">
                <a:latin typeface="Arial" pitchFamily="34" charset="0"/>
                <a:cs typeface="Arial" pitchFamily="34" charset="0"/>
              </a:rPr>
              <a:t>M</a:t>
            </a:r>
            <a:r>
              <a:rPr lang="en-US" sz="2000" b="0" dirty="0" smtClean="0">
                <a:latin typeface="Arial" pitchFamily="34" charset="0"/>
                <a:cs typeface="Arial" pitchFamily="34" charset="0"/>
              </a:rPr>
              <a:t>oney offered to encourage employees to strive for higher levels of performance.</a:t>
            </a:r>
          </a:p>
        </p:txBody>
      </p:sp>
      <p:sp>
        <p:nvSpPr>
          <p:cNvPr id="4" name="Content Placeholder 4"/>
          <p:cNvSpPr txBox="1">
            <a:spLocks/>
          </p:cNvSpPr>
          <p:nvPr/>
        </p:nvSpPr>
        <p:spPr>
          <a:xfrm>
            <a:off x="4953000" y="685800"/>
            <a:ext cx="3733800" cy="5105400"/>
          </a:xfrm>
          <a:prstGeom prst="rect">
            <a:avLst/>
          </a:prstGeom>
          <a:solidFill>
            <a:srgbClr val="CCECFF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10000" dir="5400000" sy="-100000" algn="bl" rotWithShape="0"/>
            <a:softEdge rad="6350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</a:pPr>
            <a:r>
              <a:rPr lang="en-US" sz="2400" dirty="0">
                <a:solidFill>
                  <a:srgbClr val="000099"/>
                </a:solidFill>
                <a:latin typeface="Arial Black" pitchFamily="34" charset="0"/>
                <a:cs typeface="Arial" pitchFamily="34" charset="0"/>
              </a:rPr>
              <a:t>Paid Vacations </a:t>
            </a:r>
            <a:endParaRPr lang="en-US" sz="2400" dirty="0" smtClean="0">
              <a:solidFill>
                <a:srgbClr val="000099"/>
              </a:solidFill>
              <a:latin typeface="Arial Black" pitchFamily="34" charset="0"/>
              <a:cs typeface="Arial" pitchFamily="34" charset="0"/>
            </a:endParaRPr>
          </a:p>
          <a:p>
            <a:pPr marL="0" indent="0" algn="ctr">
              <a:spcBef>
                <a:spcPts val="0"/>
              </a:spcBef>
            </a:pPr>
            <a:r>
              <a:rPr lang="en-US" sz="2400" dirty="0" smtClean="0">
                <a:solidFill>
                  <a:srgbClr val="000099"/>
                </a:solidFill>
                <a:latin typeface="Arial Black" pitchFamily="34" charset="0"/>
                <a:cs typeface="Arial" pitchFamily="34" charset="0"/>
              </a:rPr>
              <a:t>and </a:t>
            </a:r>
            <a:r>
              <a:rPr lang="en-US" sz="2400" dirty="0">
                <a:solidFill>
                  <a:srgbClr val="000099"/>
                </a:solidFill>
                <a:latin typeface="Arial Black" pitchFamily="34" charset="0"/>
                <a:cs typeface="Arial" pitchFamily="34" charset="0"/>
              </a:rPr>
              <a:t>Holidays</a:t>
            </a:r>
          </a:p>
          <a:p>
            <a:pPr marL="0" algn="ctr">
              <a:spcBef>
                <a:spcPts val="1200"/>
              </a:spcBef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Set amount of paid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0" algn="ctr">
              <a:spcBef>
                <a:spcPts val="0"/>
              </a:spcBef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vacation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time</a:t>
            </a:r>
          </a:p>
          <a:p>
            <a:pPr marL="0" algn="ctr">
              <a:spcBef>
                <a:spcPts val="1200"/>
              </a:spcBef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Earn more after each year you work with a company </a:t>
            </a:r>
          </a:p>
          <a:p>
            <a:pPr marL="0"/>
            <a:endParaRPr lang="en-US" sz="800" dirty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r>
              <a:rPr lang="en-US" sz="1600" b="1" i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Examples</a:t>
            </a:r>
          </a:p>
          <a:p>
            <a:pPr marL="457200" lvl="2"/>
            <a:r>
              <a:rPr lang="en-US" dirty="0">
                <a:latin typeface="Arial" pitchFamily="34" charset="0"/>
                <a:cs typeface="Arial" pitchFamily="34" charset="0"/>
              </a:rPr>
              <a:t>Christmas</a:t>
            </a:r>
          </a:p>
          <a:p>
            <a:pPr marL="457200" lvl="2"/>
            <a:r>
              <a:rPr lang="en-US" dirty="0">
                <a:latin typeface="Arial" pitchFamily="34" charset="0"/>
                <a:cs typeface="Arial" pitchFamily="34" charset="0"/>
              </a:rPr>
              <a:t>Thanksgiving</a:t>
            </a:r>
          </a:p>
          <a:p>
            <a:pPr marL="457200" lvl="2"/>
            <a:r>
              <a:rPr lang="en-US" dirty="0">
                <a:latin typeface="Arial" pitchFamily="34" charset="0"/>
                <a:cs typeface="Arial" pitchFamily="34" charset="0"/>
              </a:rPr>
              <a:t>Fourth of July</a:t>
            </a:r>
          </a:p>
          <a:p>
            <a:pPr marL="457200" lvl="2"/>
            <a:r>
              <a:rPr lang="en-US" dirty="0">
                <a:latin typeface="Arial" pitchFamily="34" charset="0"/>
                <a:cs typeface="Arial" pitchFamily="34" charset="0"/>
              </a:rPr>
              <a:t>Labor Day</a:t>
            </a:r>
          </a:p>
          <a:p>
            <a:pPr marL="457200" lvl="2"/>
            <a:r>
              <a:rPr lang="en-US" dirty="0">
                <a:latin typeface="Arial" pitchFamily="34" charset="0"/>
                <a:cs typeface="Arial" pitchFamily="34" charset="0"/>
              </a:rPr>
              <a:t>Memorial Day </a:t>
            </a:r>
          </a:p>
        </p:txBody>
      </p:sp>
    </p:spTree>
    <p:extLst>
      <p:ext uri="{BB962C8B-B14F-4D97-AF65-F5344CB8AC3E}">
        <p14:creationId xmlns:p14="http://schemas.microsoft.com/office/powerpoint/2010/main" val="712247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 txBox="1">
            <a:spLocks/>
          </p:cNvSpPr>
          <p:nvPr/>
        </p:nvSpPr>
        <p:spPr>
          <a:xfrm>
            <a:off x="685800" y="785091"/>
            <a:ext cx="3581400" cy="5105400"/>
          </a:xfrm>
          <a:prstGeom prst="rect">
            <a:avLst/>
          </a:prstGeom>
          <a:solidFill>
            <a:srgbClr val="CCECFF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10000" dir="5400000" sy="-100000" algn="bl" rotWithShape="0"/>
            <a:softEdge rad="6350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en-US" sz="2400" dirty="0">
                <a:solidFill>
                  <a:srgbClr val="000099"/>
                </a:solidFill>
                <a:latin typeface="Arial Black" pitchFamily="34" charset="0"/>
                <a:cs typeface="Arial" pitchFamily="34" charset="0"/>
              </a:rPr>
              <a:t>Employee Services</a:t>
            </a:r>
          </a:p>
          <a:p>
            <a:pPr marL="0" indent="0" algn="ctr"/>
            <a:endParaRPr lang="en-US" sz="2000" u="sng" dirty="0"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latin typeface="Arial" pitchFamily="34" charset="0"/>
                <a:cs typeface="Arial" pitchFamily="34" charset="0"/>
              </a:rPr>
              <a:t>Extras that companies offer in order to improve employee morale and working conditions.</a:t>
            </a:r>
          </a:p>
          <a:p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0" lvl="1" indent="0">
              <a:buNone/>
            </a:pPr>
            <a:r>
              <a:rPr lang="en-US" sz="18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Examples</a:t>
            </a:r>
            <a:endParaRPr lang="en-US" sz="18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b="1" dirty="0">
                <a:latin typeface="Arial" pitchFamily="34" charset="0"/>
                <a:cs typeface="Arial" pitchFamily="34" charset="0"/>
              </a:rPr>
              <a:t>Free parking</a:t>
            </a:r>
          </a:p>
          <a:p>
            <a:pPr lvl="2"/>
            <a:r>
              <a:rPr lang="en-US" b="1" dirty="0">
                <a:latin typeface="Arial" pitchFamily="34" charset="0"/>
                <a:cs typeface="Arial" pitchFamily="34" charset="0"/>
              </a:rPr>
              <a:t>Wellness programs</a:t>
            </a:r>
          </a:p>
          <a:p>
            <a:pPr lvl="2"/>
            <a:r>
              <a:rPr lang="en-US" b="1" dirty="0">
                <a:latin typeface="Arial" pitchFamily="34" charset="0"/>
                <a:cs typeface="Arial" pitchFamily="34" charset="0"/>
              </a:rPr>
              <a:t>College course</a:t>
            </a:r>
          </a:p>
          <a:p>
            <a:pPr lvl="2"/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876800" y="762000"/>
            <a:ext cx="3581400" cy="5105400"/>
          </a:xfrm>
          <a:prstGeom prst="rect">
            <a:avLst/>
          </a:prstGeom>
          <a:solidFill>
            <a:srgbClr val="CCECFF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10000" dir="5400000" sy="-100000" algn="bl" rotWithShape="0"/>
            <a:softEdge rad="6350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en-US" dirty="0">
                <a:solidFill>
                  <a:srgbClr val="000099"/>
                </a:solidFill>
                <a:latin typeface="Arial Black" pitchFamily="34" charset="0"/>
                <a:cs typeface="Arial" pitchFamily="34" charset="0"/>
              </a:rPr>
              <a:t>Child Care</a:t>
            </a:r>
          </a:p>
          <a:p>
            <a:pPr marL="0" indent="0" algn="ctr"/>
            <a:endParaRPr lang="en-US" u="sng" dirty="0">
              <a:latin typeface="Arial" pitchFamily="34" charset="0"/>
              <a:cs typeface="Arial" pitchFamily="34" charset="0"/>
            </a:endParaRPr>
          </a:p>
          <a:p>
            <a:pPr marL="0" algn="ctr"/>
            <a:r>
              <a:rPr lang="en-US" sz="2000" dirty="0">
                <a:latin typeface="Arial" pitchFamily="34" charset="0"/>
                <a:cs typeface="Arial" pitchFamily="34" charset="0"/>
              </a:rPr>
              <a:t>On-site child care services</a:t>
            </a:r>
          </a:p>
          <a:p>
            <a:pPr marL="0" algn="ctr"/>
            <a:endParaRPr lang="en-US" dirty="0">
              <a:latin typeface="Arial" pitchFamily="34" charset="0"/>
              <a:cs typeface="Arial" pitchFamily="34" charset="0"/>
            </a:endParaRPr>
          </a:p>
          <a:p>
            <a:pPr marL="0" algn="ctr"/>
            <a:r>
              <a:rPr lang="en-US" sz="2000" dirty="0">
                <a:latin typeface="Arial" pitchFamily="34" charset="0"/>
                <a:cs typeface="Arial" pitchFamily="34" charset="0"/>
              </a:rPr>
              <a:t>Coverage of child-care expenses </a:t>
            </a:r>
          </a:p>
        </p:txBody>
      </p:sp>
      <p:pic>
        <p:nvPicPr>
          <p:cNvPr id="5122" name="Picture 2" descr="C:\Users\vm14444\AppData\Local\Microsoft\Windows\Temporary Internet Files\Content.IE5\0EYTYH0F\MC90018610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886200"/>
            <a:ext cx="1859890" cy="1649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647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vm14444\AppData\Local\Microsoft\Windows\Temporary Internet Files\Content.IE5\W2JBXGMF\MC90035900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105400"/>
            <a:ext cx="1815084" cy="126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 txBox="1">
            <a:spLocks/>
          </p:cNvSpPr>
          <p:nvPr/>
        </p:nvSpPr>
        <p:spPr>
          <a:xfrm>
            <a:off x="364836" y="838200"/>
            <a:ext cx="3581400" cy="3886200"/>
          </a:xfrm>
          <a:prstGeom prst="rect">
            <a:avLst/>
          </a:prstGeom>
          <a:solidFill>
            <a:srgbClr val="CCECFF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10000" dir="5400000" sy="-100000" algn="bl" rotWithShape="0"/>
            <a:softEdge rad="6350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en-US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Sick</a:t>
            </a:r>
            <a:r>
              <a:rPr lang="en-US" dirty="0">
                <a:latin typeface="Arial Black" pitchFamily="34" charset="0"/>
                <a:cs typeface="Arial" pitchFamily="34" charset="0"/>
              </a:rPr>
              <a:t> </a:t>
            </a:r>
            <a:r>
              <a:rPr lang="en-US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Pay</a:t>
            </a:r>
          </a:p>
          <a:p>
            <a:pPr marL="0" indent="0" algn="ctr"/>
            <a:endParaRPr lang="en-US" sz="2000" u="sng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dirty="0">
                <a:latin typeface="Arial" pitchFamily="34" charset="0"/>
                <a:cs typeface="Arial" pitchFamily="34" charset="0"/>
              </a:rPr>
              <a:t>An allowance of days each year for illness with pay</a:t>
            </a:r>
          </a:p>
          <a:p>
            <a:endParaRPr lang="en-US" sz="2000" dirty="0">
              <a:latin typeface="Arial" pitchFamily="34" charset="0"/>
              <a:cs typeface="Arial" pitchFamily="34" charset="0"/>
            </a:endParaRPr>
          </a:p>
          <a:p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0" lvl="1" indent="0">
              <a:buNone/>
            </a:pPr>
            <a:r>
              <a:rPr lang="en-US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Example</a:t>
            </a:r>
            <a:r>
              <a:rPr lang="en-US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237744" lvl="2" indent="0" algn="ctr">
              <a:buNone/>
            </a:pPr>
            <a:r>
              <a:rPr lang="en-US" b="1" dirty="0">
                <a:latin typeface="Arial" pitchFamily="34" charset="0"/>
                <a:cs typeface="Arial" pitchFamily="34" charset="0"/>
              </a:rPr>
              <a:t>Teachers receive </a:t>
            </a: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237744" lvl="2" indent="0" algn="ctr">
              <a:buNone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10 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days for sick pay. </a:t>
            </a: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953000" y="838200"/>
            <a:ext cx="3581400" cy="3886200"/>
          </a:xfrm>
          <a:prstGeom prst="rect">
            <a:avLst/>
          </a:prstGeom>
          <a:solidFill>
            <a:srgbClr val="CCECFF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10000" dir="5400000" sy="-100000" algn="bl" rotWithShape="0"/>
            <a:softEdge rad="6350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en-US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Leaves of Absence</a:t>
            </a:r>
          </a:p>
          <a:p>
            <a:pPr marL="0" indent="0" algn="ctr"/>
            <a:endParaRPr lang="en-US" sz="800" u="sng" dirty="0">
              <a:latin typeface="Arial" pitchFamily="34" charset="0"/>
              <a:cs typeface="Arial" pitchFamily="34" charset="0"/>
            </a:endParaRPr>
          </a:p>
          <a:p>
            <a:pPr marL="0" algn="ctr">
              <a:spcBef>
                <a:spcPts val="0"/>
              </a:spcBef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Temporarily leave their jobs without pay for certain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reasons and job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security </a:t>
            </a:r>
          </a:p>
          <a:p>
            <a:pPr marL="0">
              <a:spcBef>
                <a:spcPts val="0"/>
              </a:spcBef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Examples:</a:t>
            </a:r>
          </a:p>
          <a:p>
            <a:pPr marL="457200" lvl="2">
              <a:spcBef>
                <a:spcPts val="0"/>
              </a:spcBef>
            </a:pPr>
            <a:r>
              <a:rPr lang="en-US" b="1" dirty="0">
                <a:latin typeface="Arial" pitchFamily="34" charset="0"/>
                <a:cs typeface="Arial" pitchFamily="34" charset="0"/>
              </a:rPr>
              <a:t>Having a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baby</a:t>
            </a:r>
            <a:endParaRPr lang="en-US" b="1" dirty="0">
              <a:latin typeface="Arial" pitchFamily="34" charset="0"/>
              <a:cs typeface="Arial" pitchFamily="34" charset="0"/>
            </a:endParaRPr>
          </a:p>
          <a:p>
            <a:pPr marL="457200" lvl="2">
              <a:spcBef>
                <a:spcPts val="0"/>
              </a:spcBef>
            </a:pPr>
            <a:r>
              <a:rPr lang="en-US" b="1" dirty="0">
                <a:latin typeface="Arial" pitchFamily="34" charset="0"/>
                <a:cs typeface="Arial" pitchFamily="34" charset="0"/>
              </a:rPr>
              <a:t>Completing education</a:t>
            </a:r>
          </a:p>
          <a:p>
            <a:pPr marL="457200" lvl="2">
              <a:spcBef>
                <a:spcPts val="0"/>
              </a:spcBef>
            </a:pPr>
            <a:r>
              <a:rPr lang="en-US" b="1" dirty="0">
                <a:latin typeface="Arial" pitchFamily="34" charset="0"/>
                <a:cs typeface="Arial" pitchFamily="34" charset="0"/>
              </a:rPr>
              <a:t>Family illness</a:t>
            </a:r>
          </a:p>
        </p:txBody>
      </p:sp>
    </p:spTree>
    <p:extLst>
      <p:ext uri="{BB962C8B-B14F-4D97-AF65-F5344CB8AC3E}">
        <p14:creationId xmlns:p14="http://schemas.microsoft.com/office/powerpoint/2010/main" val="1908592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2.bp.blogspot.com/-Nzc3Vevt8y8/TkYOLY13YrI/AAAAAAAAE1M/scgJehpNXJ8/s1600/google_lab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10"/>
          <a:stretch/>
        </p:blipFill>
        <p:spPr bwMode="auto">
          <a:xfrm>
            <a:off x="3142" y="12568"/>
            <a:ext cx="9087718" cy="6845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142" y="12568"/>
            <a:ext cx="9087718" cy="6845432"/>
          </a:xfrm>
          <a:solidFill>
            <a:schemeClr val="tx1">
              <a:alpha val="61000"/>
            </a:schemeClr>
          </a:solidFill>
        </p:spPr>
        <p:txBody>
          <a:bodyPr/>
          <a:lstStyle/>
          <a:p>
            <a:pPr algn="ctr"/>
            <a:r>
              <a:rPr lang="en-US" sz="6000" dirty="0" smtClean="0">
                <a:solidFill>
                  <a:srgbClr val="FFC000"/>
                </a:solidFill>
                <a:latin typeface="Arial Black" pitchFamily="34" charset="0"/>
                <a:hlinkClick r:id="rId3"/>
              </a:rPr>
              <a:t>Living That </a:t>
            </a:r>
            <a:br>
              <a:rPr lang="en-US" sz="6000" dirty="0" smtClean="0">
                <a:solidFill>
                  <a:srgbClr val="FFC000"/>
                </a:solidFill>
                <a:latin typeface="Arial Black" pitchFamily="34" charset="0"/>
                <a:hlinkClick r:id="rId3"/>
              </a:rPr>
            </a:br>
            <a:r>
              <a:rPr lang="en-US" sz="6000" dirty="0" smtClean="0">
                <a:solidFill>
                  <a:srgbClr val="FFC000"/>
                </a:solidFill>
                <a:latin typeface="Arial Black" pitchFamily="34" charset="0"/>
                <a:hlinkClick r:id="rId3"/>
              </a:rPr>
              <a:t>Google</a:t>
            </a:r>
            <a:br>
              <a:rPr lang="en-US" sz="6000" dirty="0" smtClean="0">
                <a:solidFill>
                  <a:srgbClr val="FFC000"/>
                </a:solidFill>
                <a:latin typeface="Arial Black" pitchFamily="34" charset="0"/>
                <a:hlinkClick r:id="rId3"/>
              </a:rPr>
            </a:br>
            <a:r>
              <a:rPr lang="en-US" sz="6000" dirty="0" err="1" smtClean="0">
                <a:solidFill>
                  <a:srgbClr val="FFC000"/>
                </a:solidFill>
                <a:latin typeface="Arial Black" pitchFamily="34" charset="0"/>
                <a:hlinkClick r:id="rId3"/>
              </a:rPr>
              <a:t>LiFe</a:t>
            </a:r>
            <a:endParaRPr lang="en-US" sz="6000" dirty="0">
              <a:solidFill>
                <a:srgbClr val="FFC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653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Custom 4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FFFF00"/>
      </a:hlink>
      <a:folHlink>
        <a:srgbClr val="FFFF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1802</TotalTime>
  <Words>353</Words>
  <Application>Microsoft Office PowerPoint</Application>
  <PresentationFormat>On-screen Show (4:3)</PresentationFormat>
  <Paragraphs>101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Angles</vt:lpstr>
      <vt:lpstr>Benefits &amp; Incentives</vt:lpstr>
      <vt:lpstr>Bell Work</vt:lpstr>
      <vt:lpstr>Standard/EQ</vt:lpstr>
      <vt:lpstr>Vocabulary</vt:lpstr>
      <vt:lpstr>Benefits</vt:lpstr>
      <vt:lpstr>PowerPoint Presentation</vt:lpstr>
      <vt:lpstr>PowerPoint Presentation</vt:lpstr>
      <vt:lpstr>PowerPoint Presentation</vt:lpstr>
      <vt:lpstr>Living That  Google LiFe</vt:lpstr>
      <vt:lpstr>PowerPoint Presentation</vt:lpstr>
      <vt:lpstr>PowerPoint Presentation</vt:lpstr>
      <vt:lpstr>PowerPoint Presentation</vt:lpstr>
      <vt:lpstr>Activity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</dc:title>
  <dc:creator>Valerie Moss</dc:creator>
  <cp:lastModifiedBy>Eloyce Davis</cp:lastModifiedBy>
  <cp:revision>42</cp:revision>
  <dcterms:created xsi:type="dcterms:W3CDTF">2012-08-24T17:54:45Z</dcterms:created>
  <dcterms:modified xsi:type="dcterms:W3CDTF">2013-12-10T13:29:59Z</dcterms:modified>
</cp:coreProperties>
</file>